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6" r:id="rId4"/>
    <p:sldId id="268" r:id="rId5"/>
    <p:sldId id="259" r:id="rId6"/>
    <p:sldId id="260" r:id="rId7"/>
    <p:sldId id="261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219200"/>
            <a:ext cx="9830546" cy="3174999"/>
          </a:xfrm>
        </p:spPr>
        <p:txBody>
          <a:bodyPr/>
          <a:lstStyle/>
          <a:p>
            <a:r>
              <a:rPr lang="en-US" sz="6600" dirty="0" smtClean="0"/>
              <a:t>BPA Cares Award</a:t>
            </a:r>
            <a:br>
              <a:rPr lang="en-US" sz="6600" dirty="0" smtClean="0"/>
            </a:br>
            <a:r>
              <a:rPr lang="en-US" sz="6600" dirty="0" smtClean="0"/>
              <a:t>&amp; Quality Chapter Distinction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5041900"/>
            <a:ext cx="9654559" cy="596900"/>
          </a:xfrm>
        </p:spPr>
        <p:txBody>
          <a:bodyPr/>
          <a:lstStyle/>
          <a:p>
            <a:pPr algn="r"/>
            <a:r>
              <a:rPr lang="en-US" dirty="0" smtClean="0"/>
              <a:t>Jaclyn Arnold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62" y="5046562"/>
            <a:ext cx="11192719" cy="79936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Questions</a:t>
            </a:r>
            <a:endParaRPr lang="en-US" sz="48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" r="887"/>
          <a:stretch>
            <a:fillRect/>
          </a:stretch>
        </p:blipFill>
        <p:spPr>
          <a:xfrm>
            <a:off x="3889094" y="1667428"/>
            <a:ext cx="4502552" cy="1383824"/>
          </a:xfrm>
        </p:spPr>
      </p:pic>
    </p:spTree>
    <p:extLst>
      <p:ext uri="{BB962C8B-B14F-4D97-AF65-F5344CB8AC3E}">
        <p14:creationId xmlns:p14="http://schemas.microsoft.com/office/powerpoint/2010/main" val="298488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38086"/>
            <a:ext cx="5058137" cy="2623383"/>
          </a:xfrm>
        </p:spPr>
        <p:txBody>
          <a:bodyPr/>
          <a:lstStyle/>
          <a:p>
            <a:r>
              <a:rPr lang="en-US" sz="7200" dirty="0" smtClean="0"/>
              <a:t>BPA Cares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4420" y="1979272"/>
            <a:ext cx="5359079" cy="2982196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 Service </a:t>
            </a:r>
            <a:r>
              <a:rPr lang="en-US" sz="2400" b="1" dirty="0"/>
              <a:t>Learning </a:t>
            </a:r>
            <a:r>
              <a:rPr lang="en-US" sz="2400" b="1" dirty="0" smtClean="0"/>
              <a:t>Awards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 Special </a:t>
            </a:r>
            <a:r>
              <a:rPr lang="en-US" sz="2400" b="1" dirty="0"/>
              <a:t>Recognition </a:t>
            </a:r>
            <a:r>
              <a:rPr lang="en-US" sz="2400" b="1" dirty="0" smtClean="0"/>
              <a:t>Awards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 Professional Awards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754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- NLC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Deadline for reviewer feedback – February 10, 2020</a:t>
            </a:r>
          </a:p>
          <a:p>
            <a:r>
              <a:rPr lang="en-US" sz="2400" dirty="0" smtClean="0"/>
              <a:t>Special Recognition Awards &amp; Service Learning Awards – March 25, 2020</a:t>
            </a:r>
          </a:p>
          <a:p>
            <a:r>
              <a:rPr lang="en-US" sz="2400" dirty="0" smtClean="0"/>
              <a:t>Professional Awards – March 1, 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798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– Oklahoma SLC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67160" y="3543300"/>
            <a:ext cx="11053822" cy="24765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All submissions due by February </a:t>
            </a:r>
            <a:r>
              <a:rPr lang="en-US" sz="2000" dirty="0" smtClean="0"/>
              <a:t>5, 2020, </a:t>
            </a:r>
            <a:r>
              <a:rPr lang="en-US" sz="2000" dirty="0" smtClean="0"/>
              <a:t>for BPA Recognition Awards/Scholarships</a:t>
            </a:r>
          </a:p>
          <a:p>
            <a:r>
              <a:rPr lang="en-US" sz="2000" dirty="0" smtClean="0"/>
              <a:t>All submissions dues by February </a:t>
            </a:r>
            <a:r>
              <a:rPr lang="en-US" sz="2000" dirty="0" smtClean="0"/>
              <a:t>6, 2020, for </a:t>
            </a:r>
            <a:r>
              <a:rPr lang="en-US" sz="2000" dirty="0" smtClean="0"/>
              <a:t>BPA Statesman Torch, Quality Chapter, and BPA Cares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591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Learning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159" y="3009418"/>
            <a:ext cx="5398862" cy="3010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encourage individuals and chapters to be involved in their community through service learning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5400696" cy="34163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Community Service Award</a:t>
            </a:r>
          </a:p>
          <a:p>
            <a:r>
              <a:rPr lang="en-US" sz="2000" dirty="0" smtClean="0"/>
              <a:t>Environmental Action/Awareness Award</a:t>
            </a:r>
          </a:p>
          <a:p>
            <a:r>
              <a:rPr lang="en-US" sz="2000" dirty="0" smtClean="0"/>
              <a:t>Safety Awareness Award</a:t>
            </a:r>
          </a:p>
          <a:p>
            <a:r>
              <a:rPr lang="en-US" sz="2000" dirty="0" smtClean="0"/>
              <a:t>Service Learning Individual Award</a:t>
            </a:r>
          </a:p>
          <a:p>
            <a:r>
              <a:rPr lang="en-US" sz="2000" dirty="0" smtClean="0"/>
              <a:t>Special Olympics Award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792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Recognition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734" y="3067291"/>
            <a:ext cx="5401378" cy="29525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To encourage individuals and chapters to support and promote their organizations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5365972" cy="3416300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BPA Marketing and Public Relations</a:t>
            </a:r>
          </a:p>
          <a:p>
            <a:r>
              <a:rPr lang="en-US" sz="2000" dirty="0" smtClean="0"/>
              <a:t>BPA Merit Scholar (open event at NLC)</a:t>
            </a:r>
          </a:p>
          <a:p>
            <a:r>
              <a:rPr lang="en-US" sz="2000" dirty="0" smtClean="0"/>
              <a:t>OK BPA Merit Scholar (OK online testing)</a:t>
            </a:r>
          </a:p>
          <a:p>
            <a:r>
              <a:rPr lang="en-US" sz="2000" dirty="0" smtClean="0"/>
              <a:t>Chapter Activities Award of Excellence</a:t>
            </a:r>
          </a:p>
          <a:p>
            <a:r>
              <a:rPr lang="en-US" sz="2000" dirty="0" smtClean="0"/>
              <a:t>Recruiter of the Year Award</a:t>
            </a:r>
          </a:p>
          <a:p>
            <a:r>
              <a:rPr lang="en-US" sz="2000" dirty="0" smtClean="0"/>
              <a:t>Membership Explosion Award</a:t>
            </a:r>
          </a:p>
          <a:p>
            <a:r>
              <a:rPr lang="en-US" sz="2000" dirty="0" smtClean="0"/>
              <a:t>Social Media Award</a:t>
            </a:r>
          </a:p>
          <a:p>
            <a:r>
              <a:rPr lang="en-US" sz="2000" dirty="0" smtClean="0"/>
              <a:t>The Professional Cup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095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010" y="3113590"/>
            <a:ext cx="5389803" cy="290621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To acknowledge the dedication and service of our supporters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5585891" cy="34163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Advisor of the Year Award</a:t>
            </a:r>
          </a:p>
          <a:p>
            <a:r>
              <a:rPr lang="en-US" sz="2000" dirty="0" smtClean="0"/>
              <a:t>Emerging Advisor of the Year Award</a:t>
            </a:r>
          </a:p>
          <a:p>
            <a:r>
              <a:rPr lang="en-US" sz="2000" dirty="0" smtClean="0"/>
              <a:t>Emerging Professional of the Year Award</a:t>
            </a:r>
          </a:p>
          <a:p>
            <a:r>
              <a:rPr lang="en-US" sz="2000" dirty="0" smtClean="0"/>
              <a:t>Outstanding Student of the Year</a:t>
            </a:r>
          </a:p>
          <a:p>
            <a:r>
              <a:rPr lang="en-US" sz="2000" dirty="0" smtClean="0"/>
              <a:t>Hall of Fame Award</a:t>
            </a:r>
          </a:p>
          <a:p>
            <a:r>
              <a:rPr lang="en-US" sz="2000" dirty="0" smtClean="0"/>
              <a:t>Outstanding Service Award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923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630" y="2677645"/>
            <a:ext cx="5474826" cy="2283824"/>
          </a:xfrm>
        </p:spPr>
        <p:txBody>
          <a:bodyPr/>
          <a:lstStyle/>
          <a:p>
            <a:r>
              <a:rPr lang="en-US" sz="7200" dirty="0" smtClean="0"/>
              <a:t>Quality Chapter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2846" y="2118168"/>
            <a:ext cx="5382227" cy="3217762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Complete Application Form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Form found under </a:t>
            </a:r>
            <a:r>
              <a:rPr lang="en-US" sz="2400" b="1" dirty="0" smtClean="0"/>
              <a:t>BPA.org\  </a:t>
            </a:r>
            <a:r>
              <a:rPr lang="en-US" sz="2400" b="1" dirty="0" smtClean="0"/>
              <a:t>Educat0rs\Awards\Quality chapter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OK Due February 6,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Due March 25, 2020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4474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159" y="2603500"/>
            <a:ext cx="5412953" cy="3416301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2200" b="1" dirty="0" smtClean="0"/>
              <a:t>Must complete the following:</a:t>
            </a:r>
          </a:p>
          <a:p>
            <a:pPr lvl="1">
              <a:spcAft>
                <a:spcPts val="1200"/>
              </a:spcAft>
            </a:pPr>
            <a:r>
              <a:rPr lang="en-US" sz="1900" dirty="0" smtClean="0"/>
              <a:t>Implement Chapter Officers</a:t>
            </a:r>
          </a:p>
          <a:p>
            <a:pPr lvl="1">
              <a:spcAft>
                <a:spcPts val="1200"/>
              </a:spcAft>
            </a:pPr>
            <a:r>
              <a:rPr lang="en-US" sz="1900" dirty="0" smtClean="0"/>
              <a:t>Plan and execute monthly chapter meetings</a:t>
            </a:r>
          </a:p>
          <a:p>
            <a:pPr lvl="1"/>
            <a:r>
              <a:rPr lang="en-US" sz="1900" dirty="0" smtClean="0"/>
              <a:t>Integrate leadership training programs and/or parliamentary procedure activities into a chapter program</a:t>
            </a:r>
            <a:endParaRPr lang="en-US" sz="1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5446994" cy="366997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2200" b="1" dirty="0" smtClean="0"/>
              <a:t>Complete 4 of the following:</a:t>
            </a:r>
          </a:p>
          <a:p>
            <a:pPr lvl="1"/>
            <a:r>
              <a:rPr lang="en-US" sz="1900" dirty="0" smtClean="0"/>
              <a:t>Prepare and follow a chapter budget</a:t>
            </a:r>
          </a:p>
          <a:p>
            <a:pPr lvl="1"/>
            <a:r>
              <a:rPr lang="en-US" sz="1900" dirty="0" smtClean="0"/>
              <a:t>Participated in BPA Cares</a:t>
            </a:r>
          </a:p>
          <a:p>
            <a:pPr lvl="1"/>
            <a:r>
              <a:rPr lang="en-US" sz="1900" dirty="0" smtClean="0"/>
              <a:t>Register minimum of 2 chapter advisors</a:t>
            </a:r>
          </a:p>
          <a:p>
            <a:pPr lvl="1"/>
            <a:r>
              <a:rPr lang="en-US" sz="1900" dirty="0" smtClean="0"/>
              <a:t>Increase chapter membership over  previous year</a:t>
            </a:r>
          </a:p>
          <a:p>
            <a:pPr lvl="1"/>
            <a:r>
              <a:rPr lang="en-US" sz="1900" dirty="0" smtClean="0"/>
              <a:t>Participate in Chapter, State, or National fundraising program</a:t>
            </a:r>
          </a:p>
          <a:p>
            <a:pPr lvl="1"/>
            <a:r>
              <a:rPr lang="en-US" sz="1900" dirty="0" smtClean="0"/>
              <a:t>Participate in 1 conference outside the local chapter</a:t>
            </a:r>
          </a:p>
          <a:p>
            <a:pPr lvl="1"/>
            <a:r>
              <a:rPr lang="en-US" sz="1900" dirty="0" smtClean="0"/>
              <a:t>Participate in Torch Awards Program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442783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206</TotalTime>
  <Words>318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BPA Cares Award &amp; Quality Chapter Distinction</vt:lpstr>
      <vt:lpstr>BPA Cares</vt:lpstr>
      <vt:lpstr>Submission - NLC</vt:lpstr>
      <vt:lpstr>Submission – Oklahoma SLC</vt:lpstr>
      <vt:lpstr>Service Learning Awards</vt:lpstr>
      <vt:lpstr>Special Recognition Awards</vt:lpstr>
      <vt:lpstr>Professional Awards</vt:lpstr>
      <vt:lpstr>Quality Chapter</vt:lpstr>
      <vt:lpstr>Quality Chapter</vt:lpstr>
      <vt:lpstr>Questions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BPA Special Recognition Awards</dc:title>
  <dc:creator>Jaclyn Arnold</dc:creator>
  <cp:lastModifiedBy>Jaclyn Arnold</cp:lastModifiedBy>
  <cp:revision>55</cp:revision>
  <dcterms:created xsi:type="dcterms:W3CDTF">2018-10-04T19:53:51Z</dcterms:created>
  <dcterms:modified xsi:type="dcterms:W3CDTF">2019-12-04T13:53:27Z</dcterms:modified>
</cp:coreProperties>
</file>